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8229600" cx="14630400"/>
  <p:notesSz cx="8229600" cy="14630400"/>
  <p:embeddedFontLst>
    <p:embeddedFont>
      <p:font typeface="Inter"/>
      <p:regular r:id="rId24"/>
      <p:bold r:id="rId25"/>
      <p:italic r:id="rId26"/>
      <p:boldItalic r:id="rId27"/>
    </p:embeddedFont>
    <p:embeddedFont>
      <p:font typeface="DM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Inter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schemas.openxmlformats.org/officeDocument/2006/relationships/font" Target="fonts/DMSans-regular.fntdata"/><Relationship Id="rId27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e5f1d5fa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8e5f1d5fa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8e5f1d5fa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e5f1d5fa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8e5f1d5fa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8e5f1d5fa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8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hyperlink" Target="https://github.com/julesartd/BC3SJ1-JAVASCRIPT" TargetMode="External"/><Relationship Id="rId6" Type="http://schemas.openxmlformats.org/officeDocument/2006/relationships/hyperlink" Target="https://github.com/julesartd/BC3SJ1-JAVASCRIPT" TargetMode="External"/><Relationship Id="rId7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sK-tY9F2OVCsxUgr_qsMgNNnIDsNsZEV/view" TargetMode="External"/><Relationship Id="rId5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THXDsfbY4akwofI2HlJCFMXHEaTzoUKJ/view" TargetMode="External"/><Relationship Id="rId5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m2Sbn5p8Ehu_5plNNQKX_yzFlPOj7U0-/view" TargetMode="External"/><Relationship Id="rId5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793790" y="3099792"/>
            <a:ext cx="576226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BLOC 3 - Livecampus</a:t>
            </a:r>
            <a:endParaRPr b="0" i="0" sz="4450" u="none" cap="none" strike="noStrike"/>
          </a:p>
        </p:txBody>
      </p:sp>
      <p:sp>
        <p:nvSpPr>
          <p:cNvPr id="94" name="Google Shape;94;p2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Réalisé par Jules ARTAUD - MDV P2026.2</a:t>
            </a:r>
            <a:endParaRPr b="0" i="0" sz="1750" u="none" cap="none" strike="noStrike"/>
          </a:p>
        </p:txBody>
      </p:sp>
      <p:sp>
        <p:nvSpPr>
          <p:cNvPr id="95" name="Google Shape;95;p2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Présentation technique et démonstration fonctionnelle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746165" y="751999"/>
            <a:ext cx="7128986" cy="666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150"/>
              <a:buFont typeface="DM Sans"/>
              <a:buNone/>
            </a:pPr>
            <a:r>
              <a:rPr b="0" i="0" lang="en-US" sz="41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Dépendances Clés Frontend</a:t>
            </a:r>
            <a:endParaRPr b="0" i="0" sz="4150" u="none" cap="none" strike="noStrike"/>
          </a:p>
        </p:txBody>
      </p:sp>
      <p:sp>
        <p:nvSpPr>
          <p:cNvPr id="276" name="Google Shape;276;p31"/>
          <p:cNvSpPr/>
          <p:nvPr/>
        </p:nvSpPr>
        <p:spPr>
          <a:xfrm>
            <a:off x="746165" y="1738074"/>
            <a:ext cx="4237196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959287" y="1951196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8" name="Google Shape;2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142" y="2091095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959287" y="2803922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react</a:t>
            </a:r>
            <a:endParaRPr b="0" i="0" sz="2050" u="none" cap="none" strike="noStrike"/>
          </a:p>
        </p:txBody>
      </p:sp>
      <p:sp>
        <p:nvSpPr>
          <p:cNvPr id="280" name="Google Shape;280;p31"/>
          <p:cNvSpPr/>
          <p:nvPr/>
        </p:nvSpPr>
        <p:spPr>
          <a:xfrm>
            <a:off x="959287" y="3264813"/>
            <a:ext cx="3810953" cy="1023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Bibliothèque principale pour construire l’interface utilisateur en composants réactifs.</a:t>
            </a:r>
            <a:endParaRPr b="0" i="0" sz="1650" u="none" cap="none" strike="noStrike"/>
          </a:p>
        </p:txBody>
      </p:sp>
      <p:sp>
        <p:nvSpPr>
          <p:cNvPr id="281" name="Google Shape;281;p31"/>
          <p:cNvSpPr/>
          <p:nvPr/>
        </p:nvSpPr>
        <p:spPr>
          <a:xfrm>
            <a:off x="5196483" y="1738074"/>
            <a:ext cx="4237315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409605" y="1951196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3" name="Google Shape;2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5460" y="2091095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5409605" y="2803922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react-dom</a:t>
            </a:r>
            <a:endParaRPr b="0" i="0" sz="2050" u="none" cap="none" strike="noStrike"/>
          </a:p>
        </p:txBody>
      </p:sp>
      <p:sp>
        <p:nvSpPr>
          <p:cNvPr id="285" name="Google Shape;285;p31"/>
          <p:cNvSpPr/>
          <p:nvPr/>
        </p:nvSpPr>
        <p:spPr>
          <a:xfrm>
            <a:off x="5409605" y="3264813"/>
            <a:ext cx="3811072" cy="68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Permet d’afficher les composants React dans le navigateur.</a:t>
            </a:r>
            <a:endParaRPr b="0" i="0" sz="1650" u="none" cap="none" strike="noStrike"/>
          </a:p>
        </p:txBody>
      </p:sp>
      <p:sp>
        <p:nvSpPr>
          <p:cNvPr id="286" name="Google Shape;286;p31"/>
          <p:cNvSpPr/>
          <p:nvPr/>
        </p:nvSpPr>
        <p:spPr>
          <a:xfrm>
            <a:off x="9646920" y="1738074"/>
            <a:ext cx="4237315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9860042" y="1951196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5897" y="2091095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/>
          <p:nvPr/>
        </p:nvSpPr>
        <p:spPr>
          <a:xfrm>
            <a:off x="9860042" y="2803922"/>
            <a:ext cx="3811072" cy="666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react-router / react-router-dom</a:t>
            </a:r>
            <a:endParaRPr b="0" i="0" sz="2050" u="none" cap="none" strike="noStrike"/>
          </a:p>
        </p:txBody>
      </p:sp>
      <p:sp>
        <p:nvSpPr>
          <p:cNvPr id="290" name="Google Shape;290;p31"/>
          <p:cNvSpPr/>
          <p:nvPr/>
        </p:nvSpPr>
        <p:spPr>
          <a:xfrm>
            <a:off x="9860042" y="3597831"/>
            <a:ext cx="3811072" cy="68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Gère la navigation entre les pages de l’application sans rechargement.</a:t>
            </a:r>
            <a:endParaRPr b="0" i="0" sz="1650" u="none" cap="none" strike="noStrike"/>
          </a:p>
        </p:txBody>
      </p:sp>
      <p:sp>
        <p:nvSpPr>
          <p:cNvPr id="291" name="Google Shape;291;p31"/>
          <p:cNvSpPr/>
          <p:nvPr/>
        </p:nvSpPr>
        <p:spPr>
          <a:xfrm>
            <a:off x="746165" y="4714399"/>
            <a:ext cx="4237196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959287" y="4927521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3" name="Google Shape;29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5142" y="5067419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959287" y="5780246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vite</a:t>
            </a:r>
            <a:endParaRPr b="0" i="0" sz="2050" u="none" cap="none" strike="noStrike"/>
          </a:p>
        </p:txBody>
      </p:sp>
      <p:sp>
        <p:nvSpPr>
          <p:cNvPr id="295" name="Google Shape;295;p31"/>
          <p:cNvSpPr/>
          <p:nvPr/>
        </p:nvSpPr>
        <p:spPr>
          <a:xfrm>
            <a:off x="959287" y="6241137"/>
            <a:ext cx="3810953" cy="1023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Outil moderne pour le développement et le build rapide des applications React.</a:t>
            </a:r>
            <a:endParaRPr b="0" i="0" sz="1650" u="none" cap="none" strike="noStrike"/>
          </a:p>
        </p:txBody>
      </p:sp>
      <p:sp>
        <p:nvSpPr>
          <p:cNvPr id="296" name="Google Shape;296;p31"/>
          <p:cNvSpPr/>
          <p:nvPr/>
        </p:nvSpPr>
        <p:spPr>
          <a:xfrm>
            <a:off x="5196483" y="4714399"/>
            <a:ext cx="4237315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5409605" y="4927521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8" name="Google Shape;29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85460" y="5067419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5409605" y="5780246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eslint</a:t>
            </a:r>
            <a:endParaRPr b="0" i="0" sz="2050" u="none" cap="none" strike="noStrike"/>
          </a:p>
        </p:txBody>
      </p:sp>
      <p:sp>
        <p:nvSpPr>
          <p:cNvPr id="300" name="Google Shape;300;p31"/>
          <p:cNvSpPr/>
          <p:nvPr/>
        </p:nvSpPr>
        <p:spPr>
          <a:xfrm>
            <a:off x="5409605" y="6241137"/>
            <a:ext cx="3811072" cy="1023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Analyse le code pour détecter les erreurs et améliorer la qualité du code.</a:t>
            </a:r>
            <a:endParaRPr b="0" i="0" sz="1650" u="none" cap="none" strike="noStrike"/>
          </a:p>
        </p:txBody>
      </p:sp>
      <p:sp>
        <p:nvSpPr>
          <p:cNvPr id="301" name="Google Shape;301;p31"/>
          <p:cNvSpPr/>
          <p:nvPr/>
        </p:nvSpPr>
        <p:spPr>
          <a:xfrm>
            <a:off x="9646920" y="4714399"/>
            <a:ext cx="4237315" cy="2763203"/>
          </a:xfrm>
          <a:prstGeom prst="roundRect">
            <a:avLst>
              <a:gd fmla="val 115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9860042" y="4927521"/>
            <a:ext cx="639604" cy="639604"/>
          </a:xfrm>
          <a:prstGeom prst="roundRect">
            <a:avLst>
              <a:gd fmla="val 14294916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3" name="Google Shape;30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35897" y="5067419"/>
            <a:ext cx="287774" cy="3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9860042" y="5780246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cypress</a:t>
            </a:r>
            <a:endParaRPr b="0" i="0" sz="2050" u="none" cap="none" strike="noStrike"/>
          </a:p>
        </p:txBody>
      </p:sp>
      <p:sp>
        <p:nvSpPr>
          <p:cNvPr id="305" name="Google Shape;305;p31"/>
          <p:cNvSpPr/>
          <p:nvPr/>
        </p:nvSpPr>
        <p:spPr>
          <a:xfrm>
            <a:off x="9860042" y="6241137"/>
            <a:ext cx="3811072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Permets de réaliser des tests E2E.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/>
          <p:nvPr/>
        </p:nvSpPr>
        <p:spPr>
          <a:xfrm>
            <a:off x="793790" y="779383"/>
            <a:ext cx="59839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Les enjeux de sécurité</a:t>
            </a:r>
            <a:endParaRPr b="0" i="0" sz="4450" u="none" cap="none" strike="noStrike"/>
          </a:p>
        </p:txBody>
      </p:sp>
      <p:sp>
        <p:nvSpPr>
          <p:cNvPr id="312" name="Google Shape;312;p32"/>
          <p:cNvSpPr/>
          <p:nvPr/>
        </p:nvSpPr>
        <p:spPr>
          <a:xfrm>
            <a:off x="793790" y="1941790"/>
            <a:ext cx="6407944" cy="1367909"/>
          </a:xfrm>
          <a:prstGeom prst="roundRect">
            <a:avLst>
              <a:gd fmla="val 10695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763310" y="1941790"/>
            <a:ext cx="121920" cy="1367909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1142524" y="2199084"/>
            <a:ext cx="381988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Hachage des mots de passe.</a:t>
            </a:r>
            <a:endParaRPr b="0" i="0" sz="2200" u="none" cap="none" strike="noStrike"/>
          </a:p>
        </p:txBody>
      </p:sp>
      <p:sp>
        <p:nvSpPr>
          <p:cNvPr id="315" name="Google Shape;315;p32"/>
          <p:cNvSpPr/>
          <p:nvPr/>
        </p:nvSpPr>
        <p:spPr>
          <a:xfrm>
            <a:off x="7428548" y="1941790"/>
            <a:ext cx="6408063" cy="1367909"/>
          </a:xfrm>
          <a:prstGeom prst="roundRect">
            <a:avLst>
              <a:gd fmla="val 10695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7398067" y="1941790"/>
            <a:ext cx="121920" cy="1367909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7777282" y="2199084"/>
            <a:ext cx="525149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Validation des données (client/serveur)</a:t>
            </a:r>
            <a:endParaRPr b="0" i="0" sz="2200" u="none" cap="none" strike="noStrike"/>
          </a:p>
        </p:txBody>
      </p:sp>
      <p:sp>
        <p:nvSpPr>
          <p:cNvPr id="318" name="Google Shape;318;p32"/>
          <p:cNvSpPr/>
          <p:nvPr/>
        </p:nvSpPr>
        <p:spPr>
          <a:xfrm>
            <a:off x="7777282" y="2689503"/>
            <a:ext cx="58020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19" name="Google Shape;319;p32"/>
          <p:cNvSpPr/>
          <p:nvPr/>
        </p:nvSpPr>
        <p:spPr>
          <a:xfrm>
            <a:off x="793790" y="3536513"/>
            <a:ext cx="6407944" cy="1367909"/>
          </a:xfrm>
          <a:prstGeom prst="roundRect">
            <a:avLst>
              <a:gd fmla="val 10695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763310" y="3536513"/>
            <a:ext cx="121920" cy="1367909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1142524" y="3793808"/>
            <a:ext cx="56246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Protection contre les injections (SQL/XSS)</a:t>
            </a:r>
            <a:endParaRPr b="0" i="0" sz="2200" u="none" cap="none" strike="noStrike"/>
          </a:p>
        </p:txBody>
      </p:sp>
      <p:sp>
        <p:nvSpPr>
          <p:cNvPr id="322" name="Google Shape;322;p32"/>
          <p:cNvSpPr/>
          <p:nvPr/>
        </p:nvSpPr>
        <p:spPr>
          <a:xfrm>
            <a:off x="7428548" y="3536513"/>
            <a:ext cx="6408063" cy="1367909"/>
          </a:xfrm>
          <a:prstGeom prst="roundRect">
            <a:avLst>
              <a:gd fmla="val 10695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7398067" y="3536513"/>
            <a:ext cx="121920" cy="1367909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7777282" y="3793808"/>
            <a:ext cx="471904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CSRF – Cross-Site Request Forgery</a:t>
            </a:r>
            <a:endParaRPr b="0" i="0" sz="2200" u="none" cap="none" strike="noStrike"/>
          </a:p>
        </p:txBody>
      </p:sp>
      <p:sp>
        <p:nvSpPr>
          <p:cNvPr id="325" name="Google Shape;325;p32"/>
          <p:cNvSpPr/>
          <p:nvPr/>
        </p:nvSpPr>
        <p:spPr>
          <a:xfrm>
            <a:off x="7777282" y="4284226"/>
            <a:ext cx="58020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26" name="Google Shape;326;p32"/>
          <p:cNvSpPr/>
          <p:nvPr/>
        </p:nvSpPr>
        <p:spPr>
          <a:xfrm>
            <a:off x="793790" y="5131237"/>
            <a:ext cx="6407944" cy="868918"/>
          </a:xfrm>
          <a:prstGeom prst="roundRect">
            <a:avLst>
              <a:gd fmla="val 1683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763310" y="5131237"/>
            <a:ext cx="121920" cy="868918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1142524" y="5388531"/>
            <a:ext cx="51034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Utilisation de JSON Web Tokens (JWT)</a:t>
            </a:r>
            <a:endParaRPr b="0" i="0" sz="2200" u="none" cap="none" strike="noStrike"/>
          </a:p>
        </p:txBody>
      </p:sp>
      <p:sp>
        <p:nvSpPr>
          <p:cNvPr id="329" name="Google Shape;329;p32"/>
          <p:cNvSpPr/>
          <p:nvPr/>
        </p:nvSpPr>
        <p:spPr>
          <a:xfrm>
            <a:off x="7428548" y="5131237"/>
            <a:ext cx="6408063" cy="868918"/>
          </a:xfrm>
          <a:prstGeom prst="roundRect">
            <a:avLst>
              <a:gd fmla="val 16837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398067" y="5131237"/>
            <a:ext cx="121920" cy="868918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7777282" y="5388531"/>
            <a:ext cx="51695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Gestion des permissions sur les routes</a:t>
            </a:r>
            <a:endParaRPr b="0" i="0" sz="2200" u="none" cap="none" strike="noStrike"/>
          </a:p>
        </p:txBody>
      </p:sp>
      <p:sp>
        <p:nvSpPr>
          <p:cNvPr id="332" name="Google Shape;332;p32"/>
          <p:cNvSpPr/>
          <p:nvPr/>
        </p:nvSpPr>
        <p:spPr>
          <a:xfrm>
            <a:off x="793790" y="6226969"/>
            <a:ext cx="6407944" cy="1223248"/>
          </a:xfrm>
          <a:prstGeom prst="roundRect">
            <a:avLst>
              <a:gd fmla="val 11960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763310" y="6226969"/>
            <a:ext cx="121920" cy="1223248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1142524" y="6484263"/>
            <a:ext cx="55365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Utilisation des variables d'environnement.</a:t>
            </a:r>
            <a:endParaRPr b="0" i="0" sz="2200" u="none" cap="none" strike="noStrike"/>
          </a:p>
        </p:txBody>
      </p:sp>
      <p:sp>
        <p:nvSpPr>
          <p:cNvPr id="335" name="Google Shape;335;p32"/>
          <p:cNvSpPr/>
          <p:nvPr/>
        </p:nvSpPr>
        <p:spPr>
          <a:xfrm>
            <a:off x="7428548" y="6226969"/>
            <a:ext cx="6408063" cy="1223248"/>
          </a:xfrm>
          <a:prstGeom prst="roundRect">
            <a:avLst>
              <a:gd fmla="val 11960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398067" y="6226969"/>
            <a:ext cx="121920" cy="1223248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7777282" y="6484263"/>
            <a:ext cx="58020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Implémentation de Content Security Policy (CSP)</a:t>
            </a:r>
            <a:endParaRPr b="0" i="0" sz="2200" u="none" cap="none" strike="noStrike"/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1644729"/>
            <a:ext cx="4919305" cy="49401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6280190" y="172057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Procédure de Tests Mise en Place</a:t>
            </a:r>
            <a:endParaRPr b="0" i="0" sz="4450" u="none" cap="none" strike="noStrike"/>
          </a:p>
        </p:txBody>
      </p:sp>
      <p:pic>
        <p:nvPicPr>
          <p:cNvPr descr="preencoded.png" id="347" name="Google Shape;3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478292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/>
          <p:nvPr/>
        </p:nvSpPr>
        <p:spPr>
          <a:xfrm>
            <a:off x="7641074" y="3705106"/>
            <a:ext cx="483060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Tests d'Intégration (jest + supertest)</a:t>
            </a:r>
            <a:endParaRPr b="0" i="0" sz="2200" u="none" cap="none" strike="noStrike"/>
          </a:p>
        </p:txBody>
      </p:sp>
      <p:sp>
        <p:nvSpPr>
          <p:cNvPr id="349" name="Google Shape;349;p33"/>
          <p:cNvSpPr/>
          <p:nvPr/>
        </p:nvSpPr>
        <p:spPr>
          <a:xfrm>
            <a:off x="7641074" y="4195524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Supertest pour tester les endpoints API avec base de données de test</a:t>
            </a:r>
            <a:endParaRPr b="0" i="0" sz="1750" u="none" cap="none" strike="noStrike"/>
          </a:p>
        </p:txBody>
      </p:sp>
      <p:pic>
        <p:nvPicPr>
          <p:cNvPr descr="preencoded.png" id="350" name="Google Shape;35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14814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/>
          <p:nvPr/>
        </p:nvSpPr>
        <p:spPr>
          <a:xfrm>
            <a:off x="7641074" y="5374958"/>
            <a:ext cx="37221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Tests End-to-End (cypress)</a:t>
            </a:r>
            <a:endParaRPr b="0" i="0" sz="2200" u="none" cap="none" strike="noStrike"/>
          </a:p>
        </p:txBody>
      </p:sp>
      <p:sp>
        <p:nvSpPr>
          <p:cNvPr id="352" name="Google Shape;352;p33"/>
          <p:cNvSpPr/>
          <p:nvPr/>
        </p:nvSpPr>
        <p:spPr>
          <a:xfrm>
            <a:off x="7641074" y="5865376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Validation complète des parcours utilisateur</a:t>
            </a:r>
            <a:endParaRPr b="0" i="0" sz="1750" u="none" cap="none" strike="noStrike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9" name="Google Shape;3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990" y="739140"/>
            <a:ext cx="2598420" cy="67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/>
          <p:nvPr/>
        </p:nvSpPr>
        <p:spPr>
          <a:xfrm>
            <a:off x="793790" y="161841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Code Source</a:t>
            </a:r>
            <a:endParaRPr b="0" i="0" sz="4450" u="none" cap="none" strike="noStrike"/>
          </a:p>
        </p:txBody>
      </p:sp>
      <p:sp>
        <p:nvSpPr>
          <p:cNvPr id="362" name="Google Shape;362;p34"/>
          <p:cNvSpPr/>
          <p:nvPr/>
        </p:nvSpPr>
        <p:spPr>
          <a:xfrm>
            <a:off x="793790" y="26673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Accès au Code</a:t>
            </a:r>
            <a:endParaRPr b="0" i="0" sz="2200" u="none" cap="none" strike="noStrike"/>
          </a:p>
        </p:txBody>
      </p:sp>
      <p:sp>
        <p:nvSpPr>
          <p:cNvPr id="363" name="Google Shape;363;p34"/>
          <p:cNvSpPr/>
          <p:nvPr/>
        </p:nvSpPr>
        <p:spPr>
          <a:xfrm>
            <a:off x="793790" y="336184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Repository GitHub Public : </a:t>
            </a:r>
            <a:r>
              <a:rPr b="1" i="0" lang="en-US" sz="175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https://github.com/julesartd/BC3SJ1-JAVASCRIPT</a:t>
            </a:r>
            <a:endParaRPr b="0" i="0" sz="1750" u="none" cap="none" strike="noStrike"/>
          </a:p>
        </p:txBody>
      </p:sp>
      <p:pic>
        <p:nvPicPr>
          <p:cNvPr descr="preencoded.png" id="364" name="Google Shape;364;p3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4342805"/>
            <a:ext cx="7556421" cy="226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793790" y="393698"/>
            <a:ext cx="826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Démonstration fonctionnelle -1</a:t>
            </a:r>
            <a:endParaRPr b="0" i="0" sz="4450" u="none" cap="none" strike="noStrike"/>
          </a:p>
        </p:txBody>
      </p:sp>
      <p:sp>
        <p:nvSpPr>
          <p:cNvPr id="371" name="Google Shape;371;p35"/>
          <p:cNvSpPr/>
          <p:nvPr/>
        </p:nvSpPr>
        <p:spPr>
          <a:xfrm>
            <a:off x="793790" y="319611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 title="connexion_emprunt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013" y="1582725"/>
            <a:ext cx="10368374" cy="58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>
            <a:off x="793790" y="393698"/>
            <a:ext cx="826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Démonstration fonctionnelle -</a:t>
            </a:r>
            <a:r>
              <a:rPr lang="en-US" sz="4450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0" i="0" sz="4450" u="none" cap="none" strike="noStrike"/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 title="retour_date_emprunt_30j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163" y="1576500"/>
            <a:ext cx="10202074" cy="57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793790" y="393698"/>
            <a:ext cx="826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Démonstration fonctionnelle -</a:t>
            </a:r>
            <a:r>
              <a:rPr lang="en-US" sz="4450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0" i="0" sz="4450" u="none" cap="none" strike="noStrike"/>
          </a:p>
        </p:txBody>
      </p: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 title="route_protege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125" y="1468400"/>
            <a:ext cx="11114150" cy="62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07" y="2577465"/>
            <a:ext cx="4919186" cy="30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/>
          <p:nvPr/>
        </p:nvSpPr>
        <p:spPr>
          <a:xfrm>
            <a:off x="6280190" y="12231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Bilan &amp; Perspectives d'Amélioration - 1</a:t>
            </a:r>
            <a:endParaRPr b="0" i="0" sz="4450" u="none" cap="none" strike="noStrike"/>
          </a:p>
        </p:txBody>
      </p:sp>
      <p:sp>
        <p:nvSpPr>
          <p:cNvPr id="397" name="Google Shape;397;p38"/>
          <p:cNvSpPr/>
          <p:nvPr/>
        </p:nvSpPr>
        <p:spPr>
          <a:xfrm>
            <a:off x="6280190" y="298084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Utiliser des variables d’environnement pour tous les secrets et identifiants sensibles et pour gérer plusieurs environnements</a:t>
            </a:r>
            <a:endParaRPr b="0" i="0" sz="1750" u="none" cap="none" strike="noStrike"/>
          </a:p>
        </p:txBody>
      </p:sp>
      <p:sp>
        <p:nvSpPr>
          <p:cNvPr id="398" name="Google Shape;398;p38"/>
          <p:cNvSpPr/>
          <p:nvPr/>
        </p:nvSpPr>
        <p:spPr>
          <a:xfrm>
            <a:off x="6280190" y="378594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Rendre la configuration CORS dynamique et adaptée à la production</a:t>
            </a:r>
            <a:endParaRPr b="0" i="0" sz="1750" u="none" cap="none" strike="noStrike"/>
          </a:p>
        </p:txBody>
      </p:sp>
      <p:sp>
        <p:nvSpPr>
          <p:cNvPr id="399" name="Google Shape;399;p38"/>
          <p:cNvSpPr/>
          <p:nvPr/>
        </p:nvSpPr>
        <p:spPr>
          <a:xfrm>
            <a:off x="6280190" y="459105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Ajouter le middleware CSRF sur toutes les routes qui modifient des données</a:t>
            </a:r>
            <a:endParaRPr b="0" i="0" sz="1750" u="none" cap="none" strike="noStrike"/>
          </a:p>
        </p:txBody>
      </p:sp>
      <p:sp>
        <p:nvSpPr>
          <p:cNvPr id="400" name="Google Shape;400;p38"/>
          <p:cNvSpPr/>
          <p:nvPr/>
        </p:nvSpPr>
        <p:spPr>
          <a:xfrm>
            <a:off x="6280190" y="539615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Valider toutes les entrées utilisateur côté client et côté serveur.</a:t>
            </a:r>
            <a:endParaRPr b="0" i="0" sz="1750" u="none" cap="none" strike="noStrike"/>
          </a:p>
        </p:txBody>
      </p:sp>
      <p:sp>
        <p:nvSpPr>
          <p:cNvPr id="401" name="Google Shape;401;p38"/>
          <p:cNvSpPr/>
          <p:nvPr/>
        </p:nvSpPr>
        <p:spPr>
          <a:xfrm>
            <a:off x="6280190" y="583834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Vérifier la protection des routes et des permissions pour chaque action.</a:t>
            </a:r>
            <a:endParaRPr b="0" i="0" sz="1750" u="none" cap="none" strike="noStrike"/>
          </a:p>
        </p:txBody>
      </p:sp>
      <p:sp>
        <p:nvSpPr>
          <p:cNvPr id="402" name="Google Shape;402;p38"/>
          <p:cNvSpPr/>
          <p:nvPr/>
        </p:nvSpPr>
        <p:spPr>
          <a:xfrm>
            <a:off x="6280190" y="66434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Tests automatisés plus complets</a:t>
            </a:r>
            <a:endParaRPr b="0" i="0" sz="1750" u="none" cap="none" strike="noStrike"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9" name="Google Shape;4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07" y="2577465"/>
            <a:ext cx="4919186" cy="30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/>
          <p:nvPr/>
        </p:nvSpPr>
        <p:spPr>
          <a:xfrm>
            <a:off x="6280190" y="14981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Bilan &amp; Perspectives d'Amélioration - 2</a:t>
            </a:r>
            <a:endParaRPr b="0" i="0" sz="4450" u="none" cap="none" strike="noStrike"/>
          </a:p>
        </p:txBody>
      </p:sp>
      <p:sp>
        <p:nvSpPr>
          <p:cNvPr id="411" name="Google Shape;411;p39"/>
          <p:cNvSpPr/>
          <p:nvPr/>
        </p:nvSpPr>
        <p:spPr>
          <a:xfrm>
            <a:off x="6280190" y="3255883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Séparer en plusieurs fichiers les logiques du backend (models/controllers/views… MVC)</a:t>
            </a:r>
            <a:endParaRPr b="0" i="0" sz="1750" u="none" cap="none" strike="noStrike"/>
          </a:p>
        </p:txBody>
      </p:sp>
      <p:sp>
        <p:nvSpPr>
          <p:cNvPr id="412" name="Google Shape;412;p39"/>
          <p:cNvSpPr/>
          <p:nvPr/>
        </p:nvSpPr>
        <p:spPr>
          <a:xfrm>
            <a:off x="6280190" y="406098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UI / UX - Améliorer le style pour que ce soit intuitif pour les utilisateurs</a:t>
            </a:r>
            <a:endParaRPr b="0" i="0" sz="1750" u="none" cap="none" strike="noStrike"/>
          </a:p>
        </p:txBody>
      </p:sp>
      <p:sp>
        <p:nvSpPr>
          <p:cNvPr id="413" name="Google Shape;413;p39"/>
          <p:cNvSpPr/>
          <p:nvPr/>
        </p:nvSpPr>
        <p:spPr>
          <a:xfrm>
            <a:off x="6280190" y="486608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Interface mobile responsive avancée</a:t>
            </a:r>
            <a:endParaRPr b="0" i="0" sz="1750" u="none" cap="none" strike="noStrike"/>
          </a:p>
        </p:txBody>
      </p:sp>
      <p:sp>
        <p:nvSpPr>
          <p:cNvPr id="414" name="Google Shape;414;p39"/>
          <p:cNvSpPr/>
          <p:nvPr/>
        </p:nvSpPr>
        <p:spPr>
          <a:xfrm>
            <a:off x="6280190" y="530828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Analyse de code SonarQube</a:t>
            </a:r>
            <a:endParaRPr b="0" i="0" sz="1750" u="none" cap="none" strike="noStrike"/>
          </a:p>
        </p:txBody>
      </p:sp>
      <p:sp>
        <p:nvSpPr>
          <p:cNvPr id="415" name="Google Shape;415;p39"/>
          <p:cNvSpPr/>
          <p:nvPr/>
        </p:nvSpPr>
        <p:spPr>
          <a:xfrm>
            <a:off x="6280190" y="575048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Monitoring et Logs (Sentry, Grafana)</a:t>
            </a:r>
            <a:endParaRPr b="0" i="0" sz="1750" u="none" cap="none" strike="noStrike"/>
          </a:p>
        </p:txBody>
      </p:sp>
      <p:sp>
        <p:nvSpPr>
          <p:cNvPr id="416" name="Google Shape;416;p39"/>
          <p:cNvSpPr/>
          <p:nvPr/>
        </p:nvSpPr>
        <p:spPr>
          <a:xfrm>
            <a:off x="6280190" y="636853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793790" y="3148608"/>
            <a:ext cx="13042821" cy="1932265"/>
          </a:xfrm>
          <a:prstGeom prst="roundRect">
            <a:avLst>
              <a:gd fmla="val 7572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763310" y="3148608"/>
            <a:ext cx="121920" cy="1932265"/>
          </a:xfrm>
          <a:prstGeom prst="roundRect">
            <a:avLst>
              <a:gd fmla="val 2790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/>
          <p:nvPr/>
        </p:nvSpPr>
        <p:spPr>
          <a:xfrm>
            <a:off x="1690211" y="3405902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8900"/>
              <a:buFont typeface="DM Sans"/>
              <a:buNone/>
            </a:pPr>
            <a:r>
              <a:rPr b="1" i="0" lang="en-US" sz="89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Des questions ?</a:t>
            </a:r>
            <a:endParaRPr b="0" i="0" sz="8900" u="none" cap="none" strike="noStrike"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769620" y="604718"/>
            <a:ext cx="5497592" cy="68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300"/>
              <a:buFont typeface="DM Sans"/>
              <a:buNone/>
            </a:pPr>
            <a:r>
              <a:rPr b="0" i="0" lang="en-US" sz="430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Sommaire</a:t>
            </a:r>
            <a:endParaRPr b="0" i="0" sz="4300" u="none" cap="none" strike="noStrike"/>
          </a:p>
        </p:txBody>
      </p:sp>
      <p:sp>
        <p:nvSpPr>
          <p:cNvPr id="102" name="Google Shape;102;p23"/>
          <p:cNvSpPr/>
          <p:nvPr/>
        </p:nvSpPr>
        <p:spPr>
          <a:xfrm>
            <a:off x="769620" y="1621631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852011" y="1662767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0" i="0" sz="2550" u="none" cap="none" strike="noStrike"/>
          </a:p>
        </p:txBody>
      </p:sp>
      <p:sp>
        <p:nvSpPr>
          <p:cNvPr id="104" name="Google Shape;104;p23"/>
          <p:cNvSpPr/>
          <p:nvPr/>
        </p:nvSpPr>
        <p:spPr>
          <a:xfrm>
            <a:off x="1484114" y="1697117"/>
            <a:ext cx="3232190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Contexte de l'application</a:t>
            </a:r>
            <a:endParaRPr b="0" i="0" sz="2150" u="none" cap="none" strike="noStrike"/>
          </a:p>
        </p:txBody>
      </p:sp>
      <p:sp>
        <p:nvSpPr>
          <p:cNvPr id="105" name="Google Shape;105;p23"/>
          <p:cNvSpPr/>
          <p:nvPr/>
        </p:nvSpPr>
        <p:spPr>
          <a:xfrm>
            <a:off x="7452598" y="1621631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7534989" y="1662767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0" i="0" sz="2550" u="none" cap="none" strike="noStrike"/>
          </a:p>
        </p:txBody>
      </p:sp>
      <p:sp>
        <p:nvSpPr>
          <p:cNvPr id="107" name="Google Shape;107;p23"/>
          <p:cNvSpPr/>
          <p:nvPr/>
        </p:nvSpPr>
        <p:spPr>
          <a:xfrm>
            <a:off x="8167092" y="1697117"/>
            <a:ext cx="4025503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Fonctionnalités de l'application</a:t>
            </a:r>
            <a:endParaRPr b="0" i="0" sz="2150" u="none" cap="none" strike="noStrike"/>
          </a:p>
        </p:txBody>
      </p:sp>
      <p:sp>
        <p:nvSpPr>
          <p:cNvPr id="108" name="Google Shape;108;p23"/>
          <p:cNvSpPr/>
          <p:nvPr/>
        </p:nvSpPr>
        <p:spPr>
          <a:xfrm>
            <a:off x="769620" y="2556034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852011" y="2597170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0" i="0" sz="2550" u="none" cap="none" strike="noStrike"/>
          </a:p>
        </p:txBody>
      </p:sp>
      <p:sp>
        <p:nvSpPr>
          <p:cNvPr id="110" name="Google Shape;110;p23"/>
          <p:cNvSpPr/>
          <p:nvPr/>
        </p:nvSpPr>
        <p:spPr>
          <a:xfrm>
            <a:off x="1484114" y="2631519"/>
            <a:ext cx="3702368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Modélisation de l'application</a:t>
            </a:r>
            <a:endParaRPr b="0" i="0" sz="2150" u="none" cap="none" strike="noStrike"/>
          </a:p>
        </p:txBody>
      </p:sp>
      <p:sp>
        <p:nvSpPr>
          <p:cNvPr id="111" name="Google Shape;111;p23"/>
          <p:cNvSpPr/>
          <p:nvPr/>
        </p:nvSpPr>
        <p:spPr>
          <a:xfrm>
            <a:off x="1484114" y="3107055"/>
            <a:ext cx="5693688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0" i="0" sz="1700" u="none" cap="none" strike="noStrike"/>
          </a:p>
        </p:txBody>
      </p:sp>
      <p:sp>
        <p:nvSpPr>
          <p:cNvPr id="112" name="Google Shape;112;p23"/>
          <p:cNvSpPr/>
          <p:nvPr/>
        </p:nvSpPr>
        <p:spPr>
          <a:xfrm>
            <a:off x="1484114" y="3535799"/>
            <a:ext cx="5693688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Cas d'usage principaux</a:t>
            </a:r>
            <a:endParaRPr b="0" i="0" sz="1700" u="none" cap="none" strike="noStrike"/>
          </a:p>
        </p:txBody>
      </p:sp>
      <p:sp>
        <p:nvSpPr>
          <p:cNvPr id="113" name="Google Shape;113;p23"/>
          <p:cNvSpPr/>
          <p:nvPr/>
        </p:nvSpPr>
        <p:spPr>
          <a:xfrm>
            <a:off x="7452598" y="2556034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7534989" y="2597170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0" i="0" sz="2550" u="none" cap="none" strike="noStrike"/>
          </a:p>
        </p:txBody>
      </p:sp>
      <p:sp>
        <p:nvSpPr>
          <p:cNvPr id="115" name="Google Shape;115;p23"/>
          <p:cNvSpPr/>
          <p:nvPr/>
        </p:nvSpPr>
        <p:spPr>
          <a:xfrm>
            <a:off x="8167092" y="2631519"/>
            <a:ext cx="3116580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Les composants utilisés</a:t>
            </a:r>
            <a:endParaRPr b="0" i="0" sz="2150" u="none" cap="none" strike="noStrike"/>
          </a:p>
        </p:txBody>
      </p:sp>
      <p:sp>
        <p:nvSpPr>
          <p:cNvPr id="116" name="Google Shape;116;p23"/>
          <p:cNvSpPr/>
          <p:nvPr/>
        </p:nvSpPr>
        <p:spPr>
          <a:xfrm>
            <a:off x="769620" y="4327327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852011" y="4368463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b="0" i="0" sz="2550" u="none" cap="none" strike="noStrike"/>
          </a:p>
        </p:txBody>
      </p:sp>
      <p:sp>
        <p:nvSpPr>
          <p:cNvPr id="118" name="Google Shape;118;p23"/>
          <p:cNvSpPr/>
          <p:nvPr/>
        </p:nvSpPr>
        <p:spPr>
          <a:xfrm>
            <a:off x="1484114" y="4402812"/>
            <a:ext cx="4649033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Modélisation de la base de données</a:t>
            </a:r>
            <a:endParaRPr b="0" i="0" sz="2150" u="none" cap="none" strike="noStrike"/>
          </a:p>
        </p:txBody>
      </p:sp>
      <p:sp>
        <p:nvSpPr>
          <p:cNvPr id="119" name="Google Shape;119;p23"/>
          <p:cNvSpPr/>
          <p:nvPr/>
        </p:nvSpPr>
        <p:spPr>
          <a:xfrm>
            <a:off x="7452598" y="4327327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7534989" y="4368463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0" i="0" sz="2550" u="none" cap="none" strike="noStrike"/>
          </a:p>
        </p:txBody>
      </p:sp>
      <p:sp>
        <p:nvSpPr>
          <p:cNvPr id="121" name="Google Shape;121;p23"/>
          <p:cNvSpPr/>
          <p:nvPr/>
        </p:nvSpPr>
        <p:spPr>
          <a:xfrm>
            <a:off x="8167092" y="4402812"/>
            <a:ext cx="27487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Dépendances Clés</a:t>
            </a:r>
            <a:endParaRPr b="0" i="0" sz="2150" u="none" cap="none" strike="noStrike"/>
          </a:p>
        </p:txBody>
      </p:sp>
      <p:sp>
        <p:nvSpPr>
          <p:cNvPr id="122" name="Google Shape;122;p23"/>
          <p:cNvSpPr/>
          <p:nvPr/>
        </p:nvSpPr>
        <p:spPr>
          <a:xfrm>
            <a:off x="769620" y="5261729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852011" y="5302865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0" i="0" sz="2550" u="none" cap="none" strike="noStrike"/>
          </a:p>
        </p:txBody>
      </p:sp>
      <p:sp>
        <p:nvSpPr>
          <p:cNvPr id="124" name="Google Shape;124;p23"/>
          <p:cNvSpPr/>
          <p:nvPr/>
        </p:nvSpPr>
        <p:spPr>
          <a:xfrm>
            <a:off x="1484114" y="5337215"/>
            <a:ext cx="2900243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Les enjeux de sécurité</a:t>
            </a:r>
            <a:endParaRPr b="0" i="0" sz="2150" u="none" cap="none" strike="noStrike"/>
          </a:p>
        </p:txBody>
      </p:sp>
      <p:sp>
        <p:nvSpPr>
          <p:cNvPr id="125" name="Google Shape;125;p23"/>
          <p:cNvSpPr/>
          <p:nvPr/>
        </p:nvSpPr>
        <p:spPr>
          <a:xfrm>
            <a:off x="7452598" y="5261729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7534989" y="5302865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b="0" i="0" sz="2550" u="none" cap="none" strike="noStrike"/>
          </a:p>
        </p:txBody>
      </p:sp>
      <p:sp>
        <p:nvSpPr>
          <p:cNvPr id="127" name="Google Shape;127;p23"/>
          <p:cNvSpPr/>
          <p:nvPr/>
        </p:nvSpPr>
        <p:spPr>
          <a:xfrm>
            <a:off x="8167092" y="5337215"/>
            <a:ext cx="4331375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Procédure de tests mise en place</a:t>
            </a:r>
            <a:endParaRPr b="0" i="0" sz="2150" u="none" cap="none" strike="noStrike"/>
          </a:p>
        </p:txBody>
      </p:sp>
      <p:sp>
        <p:nvSpPr>
          <p:cNvPr id="128" name="Google Shape;128;p23"/>
          <p:cNvSpPr/>
          <p:nvPr/>
        </p:nvSpPr>
        <p:spPr>
          <a:xfrm>
            <a:off x="769620" y="6196132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852011" y="6237268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 b="0" i="0" sz="2550" u="none" cap="none" strike="noStrike"/>
          </a:p>
        </p:txBody>
      </p:sp>
      <p:sp>
        <p:nvSpPr>
          <p:cNvPr id="130" name="Google Shape;130;p23"/>
          <p:cNvSpPr/>
          <p:nvPr/>
        </p:nvSpPr>
        <p:spPr>
          <a:xfrm>
            <a:off x="1484114" y="6271617"/>
            <a:ext cx="3021449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L'accès au code source</a:t>
            </a:r>
            <a:endParaRPr b="0" i="0" sz="2150" u="none" cap="none" strike="noStrike"/>
          </a:p>
        </p:txBody>
      </p:sp>
      <p:sp>
        <p:nvSpPr>
          <p:cNvPr id="131" name="Google Shape;131;p23"/>
          <p:cNvSpPr/>
          <p:nvPr/>
        </p:nvSpPr>
        <p:spPr>
          <a:xfrm>
            <a:off x="7452598" y="6196132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7534989" y="6237268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 b="0" i="0" sz="2550" u="none" cap="none" strike="noStrike"/>
          </a:p>
        </p:txBody>
      </p:sp>
      <p:sp>
        <p:nvSpPr>
          <p:cNvPr id="133" name="Google Shape;133;p23"/>
          <p:cNvSpPr/>
          <p:nvPr/>
        </p:nvSpPr>
        <p:spPr>
          <a:xfrm>
            <a:off x="8167092" y="6271617"/>
            <a:ext cx="3691890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Démonstration fonctionnelle</a:t>
            </a:r>
            <a:endParaRPr b="0" i="0" sz="2150" u="none" cap="none" strike="noStrike"/>
          </a:p>
        </p:txBody>
      </p:sp>
      <p:sp>
        <p:nvSpPr>
          <p:cNvPr id="134" name="Google Shape;134;p23"/>
          <p:cNvSpPr/>
          <p:nvPr/>
        </p:nvSpPr>
        <p:spPr>
          <a:xfrm>
            <a:off x="769620" y="7130534"/>
            <a:ext cx="494705" cy="494705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852011" y="7171670"/>
            <a:ext cx="3298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endParaRPr b="0" i="0" sz="2550" u="none" cap="none" strike="noStrike"/>
          </a:p>
        </p:txBody>
      </p:sp>
      <p:sp>
        <p:nvSpPr>
          <p:cNvPr id="136" name="Google Shape;136;p23"/>
          <p:cNvSpPr/>
          <p:nvPr/>
        </p:nvSpPr>
        <p:spPr>
          <a:xfrm>
            <a:off x="1484114" y="7206020"/>
            <a:ext cx="448746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150"/>
              <a:buFont typeface="DM Sans"/>
              <a:buNone/>
            </a:pPr>
            <a:r>
              <a:rPr b="0" i="0" lang="en-US" sz="21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Bilan et perspective d'amélioration</a:t>
            </a:r>
            <a:endParaRPr b="0" i="0" sz="2150" u="none" cap="none" strike="noStrike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6280190" y="2864525"/>
            <a:ext cx="66688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Contexte de l'application</a:t>
            </a:r>
            <a:endParaRPr b="0" i="0" sz="4450" u="none" cap="none" strike="noStrike"/>
          </a:p>
        </p:txBody>
      </p:sp>
      <p:sp>
        <p:nvSpPr>
          <p:cNvPr id="145" name="Google Shape;145;p24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La librairie "XYZ", existant depuis 10 ans, a identifié la nécessité de se moderniser en vue d'une meilleure gestion de ses utilisateurs et de son inventaire de livres. Cette modernisation est envisagée par le développement d'une application web.</a:t>
            </a:r>
            <a:endParaRPr b="0" i="0" sz="1750" u="none" cap="none" strike="noStrike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793790" y="726877"/>
            <a:ext cx="925365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Les fonctionnalités de l'application</a:t>
            </a:r>
            <a:endParaRPr b="0" i="0" sz="4450" u="none" cap="none" strike="noStrike"/>
          </a:p>
        </p:txBody>
      </p:sp>
      <p:sp>
        <p:nvSpPr>
          <p:cNvPr id="153" name="Google Shape;153;p25"/>
          <p:cNvSpPr/>
          <p:nvPr/>
        </p:nvSpPr>
        <p:spPr>
          <a:xfrm>
            <a:off x="793790" y="188928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Déjà présent : </a:t>
            </a:r>
            <a:endParaRPr b="0" i="0" sz="1750" u="none" cap="none" strike="noStrike"/>
          </a:p>
        </p:txBody>
      </p:sp>
      <p:sp>
        <p:nvSpPr>
          <p:cNvPr id="154" name="Google Shape;154;p25"/>
          <p:cNvSpPr/>
          <p:nvPr/>
        </p:nvSpPr>
        <p:spPr>
          <a:xfrm>
            <a:off x="793790" y="250733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Connexion / Inscription</a:t>
            </a:r>
            <a:endParaRPr b="0" i="0" sz="1750" u="none" cap="none" strike="noStrike"/>
          </a:p>
        </p:txBody>
      </p:sp>
      <p:sp>
        <p:nvSpPr>
          <p:cNvPr id="155" name="Google Shape;155;p25"/>
          <p:cNvSpPr/>
          <p:nvPr/>
        </p:nvSpPr>
        <p:spPr>
          <a:xfrm>
            <a:off x="793790" y="294953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Création / Modification / Suppression / Détail des livres</a:t>
            </a:r>
            <a:endParaRPr b="0" i="0" sz="1750" u="none" cap="none" strike="noStrike"/>
          </a:p>
        </p:txBody>
      </p:sp>
      <p:sp>
        <p:nvSpPr>
          <p:cNvPr id="156" name="Google Shape;156;p25"/>
          <p:cNvSpPr/>
          <p:nvPr/>
        </p:nvSpPr>
        <p:spPr>
          <a:xfrm>
            <a:off x="793790" y="339173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Déconnexion</a:t>
            </a:r>
            <a:endParaRPr b="0" i="0" sz="1750" u="none" cap="none" strike="noStrike"/>
          </a:p>
        </p:txBody>
      </p:sp>
      <p:sp>
        <p:nvSpPr>
          <p:cNvPr id="157" name="Google Shape;157;p25"/>
          <p:cNvSpPr/>
          <p:nvPr/>
        </p:nvSpPr>
        <p:spPr>
          <a:xfrm>
            <a:off x="793790" y="383393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Visualisation de son profil</a:t>
            </a:r>
            <a:endParaRPr b="0" i="0" sz="1750" u="none" cap="none" strike="noStrike"/>
          </a:p>
        </p:txBody>
      </p:sp>
      <p:sp>
        <p:nvSpPr>
          <p:cNvPr id="158" name="Google Shape;158;p25"/>
          <p:cNvSpPr/>
          <p:nvPr/>
        </p:nvSpPr>
        <p:spPr>
          <a:xfrm>
            <a:off x="793790" y="48148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 développer : </a:t>
            </a:r>
            <a:endParaRPr b="0" i="0" sz="1750" u="none" cap="none" strike="noStrike"/>
          </a:p>
        </p:txBody>
      </p:sp>
      <p:sp>
        <p:nvSpPr>
          <p:cNvPr id="159" name="Google Shape;159;p25"/>
          <p:cNvSpPr/>
          <p:nvPr/>
        </p:nvSpPr>
        <p:spPr>
          <a:xfrm>
            <a:off x="793800" y="5432954"/>
            <a:ext cx="130428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Un système complet pour gérer les emprunts et les retours des livres de la librairie. </a:t>
            </a:r>
            <a:b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Chaque emprunt est limité à 30 jours. Après cette période, des rappels automatiques sont envoyés à l'utilisateur. </a:t>
            </a:r>
            <a:b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Les utilisateurs peuvent voir tous les livres qu'ils ont empruntés et la date de retour prévue. </a:t>
            </a:r>
            <a:b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Les utilisateurs doivent avoir la possibilité de signaler un retour de livre.</a:t>
            </a:r>
            <a:endParaRPr b="0" i="0" sz="1750" u="none" cap="none" strike="noStrike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74952"/>
            <a:ext cx="4919305" cy="3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793790" y="1951673"/>
            <a:ext cx="6110168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Modélisation de l'application</a:t>
            </a:r>
            <a:endParaRPr b="0" i="0" sz="3550" u="none" cap="none" strike="noStrike"/>
          </a:p>
        </p:txBody>
      </p:sp>
      <p:sp>
        <p:nvSpPr>
          <p:cNvPr id="169" name="Google Shape;169;p26"/>
          <p:cNvSpPr/>
          <p:nvPr/>
        </p:nvSpPr>
        <p:spPr>
          <a:xfrm>
            <a:off x="793790" y="2745462"/>
            <a:ext cx="3402330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 Architecture</a:t>
            </a:r>
            <a:endParaRPr b="0" i="0" sz="2650" u="none" cap="none" strike="noStrike"/>
          </a:p>
        </p:txBody>
      </p:sp>
      <p:sp>
        <p:nvSpPr>
          <p:cNvPr id="170" name="Google Shape;170;p26"/>
          <p:cNvSpPr/>
          <p:nvPr/>
        </p:nvSpPr>
        <p:spPr>
          <a:xfrm>
            <a:off x="793790" y="3936206"/>
            <a:ext cx="3664744" cy="1306949"/>
          </a:xfrm>
          <a:prstGeom prst="roundRect">
            <a:avLst>
              <a:gd fmla="val 2603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1020604" y="41630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  <a:endParaRPr b="0" i="0" sz="2200" u="none" cap="none" strike="noStrike"/>
          </a:p>
        </p:txBody>
      </p:sp>
      <p:sp>
        <p:nvSpPr>
          <p:cNvPr id="172" name="Google Shape;172;p26"/>
          <p:cNvSpPr/>
          <p:nvPr/>
        </p:nvSpPr>
        <p:spPr>
          <a:xfrm>
            <a:off x="1020604" y="4653439"/>
            <a:ext cx="3211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Interface utilisateur moderne </a:t>
            </a:r>
            <a:endParaRPr b="0" i="0" sz="1750" u="none" cap="none" strike="noStrike"/>
          </a:p>
        </p:txBody>
      </p:sp>
      <p:sp>
        <p:nvSpPr>
          <p:cNvPr id="173" name="Google Shape;173;p26"/>
          <p:cNvSpPr/>
          <p:nvPr/>
        </p:nvSpPr>
        <p:spPr>
          <a:xfrm>
            <a:off x="4685348" y="3936206"/>
            <a:ext cx="3664863" cy="1306949"/>
          </a:xfrm>
          <a:prstGeom prst="roundRect">
            <a:avLst>
              <a:gd fmla="val 2603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4912162" y="41630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endParaRPr b="0" i="0" sz="2200" u="none" cap="none" strike="noStrike"/>
          </a:p>
        </p:txBody>
      </p:sp>
      <p:sp>
        <p:nvSpPr>
          <p:cNvPr id="175" name="Google Shape;175;p26"/>
          <p:cNvSpPr/>
          <p:nvPr/>
        </p:nvSpPr>
        <p:spPr>
          <a:xfrm>
            <a:off x="4912162" y="4653439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API REST </a:t>
            </a:r>
            <a:endParaRPr b="0" i="0" sz="1750" u="none" cap="none" strike="noStrike"/>
          </a:p>
        </p:txBody>
      </p:sp>
      <p:sp>
        <p:nvSpPr>
          <p:cNvPr id="176" name="Google Shape;176;p26"/>
          <p:cNvSpPr/>
          <p:nvPr/>
        </p:nvSpPr>
        <p:spPr>
          <a:xfrm>
            <a:off x="793790" y="5469969"/>
            <a:ext cx="7556421" cy="807958"/>
          </a:xfrm>
          <a:prstGeom prst="roundRect">
            <a:avLst>
              <a:gd fmla="val 4211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1020604" y="5696783"/>
            <a:ext cx="38397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Base de données relationnel 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793790" y="1274921"/>
            <a:ext cx="6110168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Modélisation de l'application</a:t>
            </a:r>
            <a:endParaRPr b="0" i="0" sz="3550" u="none" cap="none" strike="noStrike"/>
          </a:p>
        </p:txBody>
      </p:sp>
      <p:sp>
        <p:nvSpPr>
          <p:cNvPr id="184" name="Google Shape;184;p27"/>
          <p:cNvSpPr/>
          <p:nvPr/>
        </p:nvSpPr>
        <p:spPr>
          <a:xfrm>
            <a:off x="793790" y="2068711"/>
            <a:ext cx="3701296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650"/>
              <a:buFont typeface="DM Sans"/>
              <a:buNone/>
            </a:pPr>
            <a:r>
              <a:rPr b="0" i="0" lang="en-US" sz="26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Cas d'usage principaux</a:t>
            </a:r>
            <a:endParaRPr b="0" i="0" sz="2650" u="none" cap="none" strike="noStrike"/>
          </a:p>
        </p:txBody>
      </p:sp>
      <p:sp>
        <p:nvSpPr>
          <p:cNvPr id="185" name="Google Shape;185;p27"/>
          <p:cNvSpPr/>
          <p:nvPr/>
        </p:nvSpPr>
        <p:spPr>
          <a:xfrm>
            <a:off x="793790" y="325945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0" i="0" sz="1750" u="none" cap="none" strike="noStrike"/>
          </a:p>
        </p:txBody>
      </p:sp>
      <p:sp>
        <p:nvSpPr>
          <p:cNvPr id="186" name="Google Shape;186;p27"/>
          <p:cNvSpPr/>
          <p:nvPr/>
        </p:nvSpPr>
        <p:spPr>
          <a:xfrm>
            <a:off x="793790" y="3614499"/>
            <a:ext cx="6407944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793790" y="3788807"/>
            <a:ext cx="359830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Authentification Utilisateur</a:t>
            </a:r>
            <a:endParaRPr b="0" i="0" sz="2200" u="none" cap="none" strike="noStrike"/>
          </a:p>
        </p:txBody>
      </p:sp>
      <p:sp>
        <p:nvSpPr>
          <p:cNvPr id="188" name="Google Shape;188;p27"/>
          <p:cNvSpPr/>
          <p:nvPr/>
        </p:nvSpPr>
        <p:spPr>
          <a:xfrm>
            <a:off x="793790" y="4279225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Inscription, connexion sécurisée avec JWT et gestion des sessions</a:t>
            </a:r>
            <a:endParaRPr b="0" i="0" sz="1750" u="none" cap="none" strike="noStrike"/>
          </a:p>
        </p:txBody>
      </p:sp>
      <p:sp>
        <p:nvSpPr>
          <p:cNvPr id="189" name="Google Shape;189;p27"/>
          <p:cNvSpPr/>
          <p:nvPr/>
        </p:nvSpPr>
        <p:spPr>
          <a:xfrm>
            <a:off x="7428552" y="3188626"/>
            <a:ext cx="439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0" i="0" sz="1750" u="none" cap="none" strike="noStrike"/>
          </a:p>
        </p:txBody>
      </p:sp>
      <p:sp>
        <p:nvSpPr>
          <p:cNvPr id="190" name="Google Shape;190;p27"/>
          <p:cNvSpPr/>
          <p:nvPr/>
        </p:nvSpPr>
        <p:spPr>
          <a:xfrm>
            <a:off x="7428548" y="3614499"/>
            <a:ext cx="6408063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7428548" y="3788807"/>
            <a:ext cx="418314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Gestion des Livres et Emprunts</a:t>
            </a:r>
            <a:endParaRPr b="0" i="0" sz="2200" u="none" cap="none" strike="noStrike"/>
          </a:p>
        </p:txBody>
      </p:sp>
      <p:sp>
        <p:nvSpPr>
          <p:cNvPr id="192" name="Google Shape;192;p27"/>
          <p:cNvSpPr/>
          <p:nvPr/>
        </p:nvSpPr>
        <p:spPr>
          <a:xfrm>
            <a:off x="7428548" y="4279225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CRUD complet avec validation côté client et serveur</a:t>
            </a:r>
            <a:endParaRPr b="0" i="0" sz="1750" u="none" cap="none" strike="noStrike"/>
          </a:p>
        </p:txBody>
      </p:sp>
      <p:sp>
        <p:nvSpPr>
          <p:cNvPr id="193" name="Google Shape;193;p27"/>
          <p:cNvSpPr/>
          <p:nvPr/>
        </p:nvSpPr>
        <p:spPr>
          <a:xfrm>
            <a:off x="793805" y="5401875"/>
            <a:ext cx="346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0" i="0" sz="1750" u="none" cap="none" strike="noStrike"/>
          </a:p>
        </p:txBody>
      </p:sp>
      <p:sp>
        <p:nvSpPr>
          <p:cNvPr id="194" name="Google Shape;194;p27"/>
          <p:cNvSpPr/>
          <p:nvPr/>
        </p:nvSpPr>
        <p:spPr>
          <a:xfrm>
            <a:off x="793790" y="5756910"/>
            <a:ext cx="6407944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793790" y="59312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Interface Dynamique</a:t>
            </a:r>
            <a:endParaRPr b="0" i="0" sz="2200" u="none" cap="none" strike="noStrike"/>
          </a:p>
        </p:txBody>
      </p:sp>
      <p:sp>
        <p:nvSpPr>
          <p:cNvPr id="196" name="Google Shape;196;p27"/>
          <p:cNvSpPr/>
          <p:nvPr/>
        </p:nvSpPr>
        <p:spPr>
          <a:xfrm>
            <a:off x="793790" y="6421636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Mise à jour en temps réel et interactions utilisateur fluides</a:t>
            </a:r>
            <a:endParaRPr b="0" i="0" sz="1750" u="none" cap="none" strike="noStrike"/>
          </a:p>
        </p:txBody>
      </p:sp>
      <p:sp>
        <p:nvSpPr>
          <p:cNvPr id="197" name="Google Shape;197;p27"/>
          <p:cNvSpPr/>
          <p:nvPr/>
        </p:nvSpPr>
        <p:spPr>
          <a:xfrm>
            <a:off x="7428552" y="5322423"/>
            <a:ext cx="439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0" i="0" sz="1750" u="none" cap="none" strike="noStrike"/>
          </a:p>
        </p:txBody>
      </p:sp>
      <p:sp>
        <p:nvSpPr>
          <p:cNvPr id="198" name="Google Shape;198;p27"/>
          <p:cNvSpPr/>
          <p:nvPr/>
        </p:nvSpPr>
        <p:spPr>
          <a:xfrm>
            <a:off x="7428548" y="5756910"/>
            <a:ext cx="6408063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7428548" y="59312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Sécurité</a:t>
            </a:r>
            <a:endParaRPr b="0" i="0" sz="2200" u="none" cap="none" strike="noStrike"/>
          </a:p>
        </p:txBody>
      </p:sp>
      <p:sp>
        <p:nvSpPr>
          <p:cNvPr id="200" name="Google Shape;200;p27"/>
          <p:cNvSpPr/>
          <p:nvPr/>
        </p:nvSpPr>
        <p:spPr>
          <a:xfrm>
            <a:off x="7428548" y="6421636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Protection contre les vulnérabilités</a:t>
            </a:r>
            <a:endParaRPr b="0" i="0" sz="1750" u="none" cap="none" strike="noStrike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793790" y="1796177"/>
            <a:ext cx="643008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Les composants utilisés</a:t>
            </a:r>
            <a:endParaRPr b="0" i="0" sz="4450" u="none" cap="none" strike="noStrike"/>
          </a:p>
        </p:txBody>
      </p:sp>
      <p:pic>
        <p:nvPicPr>
          <p:cNvPr descr="preencoded.png"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762" y="3100268"/>
            <a:ext cx="995482" cy="88653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793790" y="42419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5A6ED8"/>
                </a:solidFill>
                <a:latin typeface="DM Sans"/>
                <a:ea typeface="DM Sans"/>
                <a:cs typeface="DM Sans"/>
                <a:sym typeface="DM Sans"/>
              </a:rPr>
              <a:t>React Frontend</a:t>
            </a:r>
            <a:endParaRPr b="0" i="0" sz="2200" u="none" cap="none" strike="noStrike"/>
          </a:p>
        </p:txBody>
      </p:sp>
      <p:sp>
        <p:nvSpPr>
          <p:cNvPr id="210" name="Google Shape;210;p28"/>
          <p:cNvSpPr/>
          <p:nvPr/>
        </p:nvSpPr>
        <p:spPr>
          <a:xfrm>
            <a:off x="793790" y="4823103"/>
            <a:ext cx="397954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Écosystème mature et communauté active</a:t>
            </a:r>
            <a:endParaRPr b="0" i="0" sz="1750" u="none" cap="none" strike="noStrike"/>
          </a:p>
        </p:txBody>
      </p:sp>
      <p:sp>
        <p:nvSpPr>
          <p:cNvPr id="211" name="Google Shape;211;p28"/>
          <p:cNvSpPr/>
          <p:nvPr/>
        </p:nvSpPr>
        <p:spPr>
          <a:xfrm>
            <a:off x="793790" y="5628203"/>
            <a:ext cx="397954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Composants réutilisables et maintenables</a:t>
            </a:r>
            <a:endParaRPr b="0" i="0" sz="1750" u="none" cap="none" strike="noStrike"/>
          </a:p>
        </p:txBody>
      </p:sp>
      <p:pic>
        <p:nvPicPr>
          <p:cNvPr descr="preencoded.png" id="212" name="Google Shape;2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1925" y="3100268"/>
            <a:ext cx="982861" cy="98286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5334357" y="43382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5A6ED8"/>
                </a:solidFill>
                <a:latin typeface="DM Sans"/>
                <a:ea typeface="DM Sans"/>
                <a:cs typeface="DM Sans"/>
                <a:sym typeface="DM Sans"/>
              </a:rPr>
              <a:t>Express.js Backend</a:t>
            </a:r>
            <a:endParaRPr b="0" i="0" sz="2200" u="none" cap="none" strike="noStrike"/>
          </a:p>
        </p:txBody>
      </p:sp>
      <p:sp>
        <p:nvSpPr>
          <p:cNvPr id="214" name="Google Shape;214;p28"/>
          <p:cNvSpPr/>
          <p:nvPr/>
        </p:nvSpPr>
        <p:spPr>
          <a:xfrm>
            <a:off x="5334357" y="4919424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Simplicité et rapidité </a:t>
            </a:r>
            <a:endParaRPr b="0" i="0" sz="1750" u="none" cap="none" strike="noStrike"/>
          </a:p>
        </p:txBody>
      </p:sp>
      <p:sp>
        <p:nvSpPr>
          <p:cNvPr id="215" name="Google Shape;215;p28"/>
          <p:cNvSpPr/>
          <p:nvPr/>
        </p:nvSpPr>
        <p:spPr>
          <a:xfrm>
            <a:off x="5334357" y="5361623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Énorme écosystème</a:t>
            </a:r>
            <a:endParaRPr b="0" i="0" sz="1750" u="none" cap="none" strike="noStrike"/>
          </a:p>
        </p:txBody>
      </p:sp>
      <p:sp>
        <p:nvSpPr>
          <p:cNvPr id="216" name="Google Shape;216;p28"/>
          <p:cNvSpPr/>
          <p:nvPr/>
        </p:nvSpPr>
        <p:spPr>
          <a:xfrm>
            <a:off x="5334357" y="5803821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Flexibilité</a:t>
            </a:r>
            <a:endParaRPr b="0" i="0" sz="1750" u="none" cap="none" strike="noStrike"/>
          </a:p>
        </p:txBody>
      </p:sp>
      <p:pic>
        <p:nvPicPr>
          <p:cNvPr descr="preencoded.png" id="217" name="Google Shape;2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7073" y="3100268"/>
            <a:ext cx="1990963" cy="102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9873496" y="4383286"/>
            <a:ext cx="33010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A6ED8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5A6ED8"/>
                </a:solidFill>
                <a:latin typeface="DM Sans"/>
                <a:ea typeface="DM Sans"/>
                <a:cs typeface="DM Sans"/>
                <a:sym typeface="DM Sans"/>
              </a:rPr>
              <a:t>MySQL Base de données</a:t>
            </a:r>
            <a:endParaRPr b="0" i="0" sz="2200" u="none" cap="none" strike="noStrike"/>
          </a:p>
        </p:txBody>
      </p:sp>
      <p:sp>
        <p:nvSpPr>
          <p:cNvPr id="219" name="Google Shape;219;p28"/>
          <p:cNvSpPr/>
          <p:nvPr/>
        </p:nvSpPr>
        <p:spPr>
          <a:xfrm>
            <a:off x="9873496" y="496443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Très répandu</a:t>
            </a:r>
            <a:endParaRPr b="0" i="0" sz="1750" u="none" cap="none" strike="noStrike"/>
          </a:p>
        </p:txBody>
      </p:sp>
      <p:sp>
        <p:nvSpPr>
          <p:cNvPr id="220" name="Google Shape;220;p28"/>
          <p:cNvSpPr/>
          <p:nvPr/>
        </p:nvSpPr>
        <p:spPr>
          <a:xfrm>
            <a:off x="9873496" y="540662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Relationnel</a:t>
            </a:r>
            <a:endParaRPr b="0" i="0" sz="1750" u="none" cap="none" strike="noStrike"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71" y="1833324"/>
            <a:ext cx="4960739" cy="456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6222206" y="244074"/>
            <a:ext cx="7585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100"/>
              <a:buFont typeface="DM Sans"/>
              <a:buNone/>
            </a:pPr>
            <a:r>
              <a:rPr b="0" i="0" lang="en-US" sz="410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Modélisation Base de Données</a:t>
            </a:r>
            <a:endParaRPr b="0" i="0" sz="4100" u="none" cap="none" strike="noStrike"/>
          </a:p>
        </p:txBody>
      </p:sp>
      <p:sp>
        <p:nvSpPr>
          <p:cNvPr id="230" name="Google Shape;230;p29"/>
          <p:cNvSpPr/>
          <p:nvPr/>
        </p:nvSpPr>
        <p:spPr>
          <a:xfrm>
            <a:off x="6222206" y="1135964"/>
            <a:ext cx="7672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00"/>
              <a:buFont typeface="Inter"/>
              <a:buNone/>
            </a:pPr>
            <a:r>
              <a:rPr b="1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Création de la table : EMPRUNTS</a:t>
            </a:r>
            <a:endParaRPr b="0" i="0" sz="1600" u="none" cap="none" strike="noStrike"/>
          </a:p>
        </p:txBody>
      </p:sp>
      <p:sp>
        <p:nvSpPr>
          <p:cNvPr id="231" name="Google Shape;231;p29"/>
          <p:cNvSpPr/>
          <p:nvPr/>
        </p:nvSpPr>
        <p:spPr>
          <a:xfrm>
            <a:off x="6222200" y="1639973"/>
            <a:ext cx="7672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id_emprunt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</a:t>
            </a:r>
            <a:r>
              <a:rPr b="0" i="1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clé primaire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de la table, de type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et auto-incrémentée. Elle identifie de manière unique chaque emprunt enregistré.</a:t>
            </a:r>
            <a:endParaRPr b="0" i="0" sz="1550" u="none" cap="none" strike="noStrike"/>
          </a:p>
        </p:txBody>
      </p:sp>
      <p:sp>
        <p:nvSpPr>
          <p:cNvPr id="232" name="Google Shape;232;p29"/>
          <p:cNvSpPr/>
          <p:nvPr/>
        </p:nvSpPr>
        <p:spPr>
          <a:xfrm>
            <a:off x="6178906" y="2523053"/>
            <a:ext cx="7672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id_utilisateur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</a:t>
            </a:r>
            <a:r>
              <a:rPr b="0" i="1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clé étrangère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FK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) référencée sur la table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UTILISATEURS(id)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 Ce champ indique quel utilisateur a effectué l’emprunt. La relation est de type </a:t>
            </a: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plusieurs emprunts pour un utilisateur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233" name="Google Shape;233;p29"/>
          <p:cNvSpPr/>
          <p:nvPr/>
        </p:nvSpPr>
        <p:spPr>
          <a:xfrm>
            <a:off x="6178850" y="3722189"/>
            <a:ext cx="7672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id_livre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</a:t>
            </a:r>
            <a:r>
              <a:rPr b="0" i="1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clé étrangère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FK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) référencée sur la table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LIVRES(id)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 Ce champ indique quel livre a été emprunté. La relation est de type </a:t>
            </a: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plusieurs emprunts pour un même livre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550" u="none" cap="none" strike="noStrike"/>
          </a:p>
        </p:txBody>
      </p:sp>
      <p:sp>
        <p:nvSpPr>
          <p:cNvPr id="234" name="Google Shape;234;p29"/>
          <p:cNvSpPr/>
          <p:nvPr/>
        </p:nvSpPr>
        <p:spPr>
          <a:xfrm>
            <a:off x="6157356" y="4890712"/>
            <a:ext cx="7672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date_emprunt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de type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 Indique la date à laquelle l’utilisateur a emprunté le livre.</a:t>
            </a:r>
            <a:endParaRPr b="0" i="0" sz="1550" u="none" cap="none" strike="noStrike"/>
          </a:p>
        </p:txBody>
      </p:sp>
      <p:sp>
        <p:nvSpPr>
          <p:cNvPr id="235" name="Google Shape;235;p29"/>
          <p:cNvSpPr/>
          <p:nvPr/>
        </p:nvSpPr>
        <p:spPr>
          <a:xfrm>
            <a:off x="6157356" y="5560819"/>
            <a:ext cx="7672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date_retour_prevue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de type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 Indique la date prévue pour le retour du livre.</a:t>
            </a:r>
            <a:endParaRPr b="0" i="0" sz="1550" u="none" cap="none" strike="noStrike"/>
          </a:p>
        </p:txBody>
      </p:sp>
      <p:sp>
        <p:nvSpPr>
          <p:cNvPr id="236" name="Google Shape;236;p29"/>
          <p:cNvSpPr/>
          <p:nvPr/>
        </p:nvSpPr>
        <p:spPr>
          <a:xfrm>
            <a:off x="6157300" y="5984775"/>
            <a:ext cx="77157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date_retour_effective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: de type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, peut être </a:t>
            </a:r>
            <a:r>
              <a:rPr b="0" i="0" lang="en-US" sz="15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. Indique la date réelle de retour du livre. Si le livre n’est pas encore retourné, ce champ reste vide.</a:t>
            </a:r>
            <a:endParaRPr b="0" i="0" sz="1550" u="none" cap="none" strike="noStrike"/>
          </a:p>
        </p:txBody>
      </p:sp>
      <p:sp>
        <p:nvSpPr>
          <p:cNvPr id="237" name="Google Shape;237;p29"/>
          <p:cNvSpPr/>
          <p:nvPr/>
        </p:nvSpPr>
        <p:spPr>
          <a:xfrm>
            <a:off x="6178906" y="6805328"/>
            <a:ext cx="7672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00"/>
              <a:buFont typeface="Inter"/>
              <a:buNone/>
            </a:pPr>
            <a:r>
              <a:rPr b="1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Relations :</a:t>
            </a:r>
            <a:endParaRPr b="0" i="0" sz="1600" u="none" cap="none" strike="noStrike"/>
          </a:p>
        </p:txBody>
      </p:sp>
      <p:sp>
        <p:nvSpPr>
          <p:cNvPr id="238" name="Google Shape;238;p29"/>
          <p:cNvSpPr/>
          <p:nvPr/>
        </p:nvSpPr>
        <p:spPr>
          <a:xfrm>
            <a:off x="6222356" y="7220068"/>
            <a:ext cx="7672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Un utilisateur peut avoir plusieurs emprunts (</a:t>
            </a:r>
            <a:r>
              <a:rPr b="0" i="0" lang="en-US" sz="16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1:N</a:t>
            </a: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b="0" i="0" sz="1650" u="none" cap="none" strike="noStrike"/>
          </a:p>
        </p:txBody>
      </p:sp>
      <p:sp>
        <p:nvSpPr>
          <p:cNvPr id="239" name="Google Shape;239;p29"/>
          <p:cNvSpPr/>
          <p:nvPr/>
        </p:nvSpPr>
        <p:spPr>
          <a:xfrm>
            <a:off x="6222306" y="7567649"/>
            <a:ext cx="7672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Un livre peut être emprunté plusieurs fois dans le temps (</a:t>
            </a:r>
            <a:r>
              <a:rPr b="0" i="0" lang="en-US" sz="1650" u="none" cap="none" strike="noStrike">
                <a:solidFill>
                  <a:srgbClr val="D6D9D7"/>
                </a:solidFill>
                <a:highlight>
                  <a:srgbClr val="3A3E40"/>
                </a:highlight>
                <a:latin typeface="Consolas"/>
                <a:ea typeface="Consolas"/>
                <a:cs typeface="Consolas"/>
                <a:sym typeface="Consolas"/>
              </a:rPr>
              <a:t>1:N</a:t>
            </a:r>
            <a:r>
              <a:rPr b="0" i="0" lang="en-US" sz="16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b="0" i="0" sz="1650" u="none" cap="none" strike="noStrike"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793790" y="956429"/>
            <a:ext cx="74472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"/>
                <a:ea typeface="DM Sans"/>
                <a:cs typeface="DM Sans"/>
                <a:sym typeface="DM Sans"/>
              </a:rPr>
              <a:t>Dépendances Clés Backend</a:t>
            </a:r>
            <a:endParaRPr b="0" i="0" sz="4450" u="none" cap="none" strike="noStrike"/>
          </a:p>
        </p:txBody>
      </p:sp>
      <p:sp>
        <p:nvSpPr>
          <p:cNvPr id="247" name="Google Shape;247;p30"/>
          <p:cNvSpPr/>
          <p:nvPr/>
        </p:nvSpPr>
        <p:spPr>
          <a:xfrm>
            <a:off x="793790" y="2118836"/>
            <a:ext cx="13042821" cy="5154216"/>
          </a:xfrm>
          <a:prstGeom prst="roundRect">
            <a:avLst>
              <a:gd fmla="val 660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793790" y="2118836"/>
            <a:ext cx="4347567" cy="3484364"/>
          </a:xfrm>
          <a:prstGeom prst="roundRect">
            <a:avLst>
              <a:gd fmla="val 97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020604" y="2345650"/>
            <a:ext cx="346769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Sécurité &amp; Authentication</a:t>
            </a:r>
            <a:endParaRPr b="0" i="0" sz="2200" u="none" cap="none" strike="noStrike"/>
          </a:p>
        </p:txBody>
      </p:sp>
      <p:sp>
        <p:nvSpPr>
          <p:cNvPr id="250" name="Google Shape;250;p30"/>
          <p:cNvSpPr/>
          <p:nvPr/>
        </p:nvSpPr>
        <p:spPr>
          <a:xfrm>
            <a:off x="1020604" y="2836069"/>
            <a:ext cx="3553778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bcrypt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hashage des mots de passe, </a:t>
            </a: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jsonwebtoken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l'authentification, </a:t>
            </a: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cors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la sécurité cross-origin, </a:t>
            </a:r>
            <a:r>
              <a:rPr b="1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csrf</a:t>
            </a:r>
            <a:r>
              <a:rPr b="0" i="0" lang="en-US" sz="15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protéger les formulaires contre les attaques CSRF (Cross-Site Request Forgery).</a:t>
            </a:r>
            <a:endParaRPr b="0" i="0" sz="1550" u="none" cap="none" strike="noStrike"/>
          </a:p>
        </p:txBody>
      </p:sp>
      <p:sp>
        <p:nvSpPr>
          <p:cNvPr id="251" name="Google Shape;251;p30"/>
          <p:cNvSpPr/>
          <p:nvPr/>
        </p:nvSpPr>
        <p:spPr>
          <a:xfrm>
            <a:off x="5141357" y="2118836"/>
            <a:ext cx="4347567" cy="3484364"/>
          </a:xfrm>
          <a:prstGeom prst="rect">
            <a:avLst/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141357" y="2118836"/>
            <a:ext cx="30480" cy="3484364"/>
          </a:xfrm>
          <a:prstGeom prst="roundRect">
            <a:avLst>
              <a:gd fmla="val 111628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5708333" y="2345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Base de Données</a:t>
            </a:r>
            <a:endParaRPr b="0" i="0" sz="2200" u="none" cap="none" strike="noStrike"/>
          </a:p>
        </p:txBody>
      </p:sp>
      <p:sp>
        <p:nvSpPr>
          <p:cNvPr id="254" name="Google Shape;254;p30"/>
          <p:cNvSpPr/>
          <p:nvPr/>
        </p:nvSpPr>
        <p:spPr>
          <a:xfrm>
            <a:off x="5708333" y="2836069"/>
            <a:ext cx="32136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mysql2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la connexion MySQL optimisée, </a:t>
            </a: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dotenv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la gestion sécurisée des variables d'environnement</a:t>
            </a:r>
            <a:endParaRPr b="0" i="0" sz="1750" u="none" cap="none" strike="noStrike"/>
          </a:p>
        </p:txBody>
      </p:sp>
      <p:sp>
        <p:nvSpPr>
          <p:cNvPr id="255" name="Google Shape;255;p30"/>
          <p:cNvSpPr/>
          <p:nvPr/>
        </p:nvSpPr>
        <p:spPr>
          <a:xfrm>
            <a:off x="4857869" y="3577471"/>
            <a:ext cx="566976" cy="566976"/>
          </a:xfrm>
          <a:prstGeom prst="roundRect">
            <a:avLst>
              <a:gd fmla="val 6001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553" y="3683794"/>
            <a:ext cx="283488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9488924" y="2118836"/>
            <a:ext cx="4347567" cy="3484364"/>
          </a:xfrm>
          <a:prstGeom prst="rect">
            <a:avLst/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9488924" y="2118836"/>
            <a:ext cx="30480" cy="3484364"/>
          </a:xfrm>
          <a:prstGeom prst="roundRect">
            <a:avLst>
              <a:gd fmla="val 111628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10055900" y="23456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Tests </a:t>
            </a:r>
            <a:endParaRPr b="0" i="0" sz="2200" u="none" cap="none" strike="noStrike"/>
          </a:p>
        </p:txBody>
      </p:sp>
      <p:sp>
        <p:nvSpPr>
          <p:cNvPr id="260" name="Google Shape;260;p30"/>
          <p:cNvSpPr/>
          <p:nvPr/>
        </p:nvSpPr>
        <p:spPr>
          <a:xfrm>
            <a:off x="10055900" y="2836069"/>
            <a:ext cx="3553778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jest 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pour la création et l’exécution de tests unitaires et d’intégration, </a:t>
            </a: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supertest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tester les endpoints HTTP de l’API et vérifier le comportement des routes.</a:t>
            </a:r>
            <a:endParaRPr b="0" i="0" sz="1750" u="none" cap="none" strike="noStrike"/>
          </a:p>
        </p:txBody>
      </p:sp>
      <p:sp>
        <p:nvSpPr>
          <p:cNvPr id="261" name="Google Shape;261;p30"/>
          <p:cNvSpPr/>
          <p:nvPr/>
        </p:nvSpPr>
        <p:spPr>
          <a:xfrm>
            <a:off x="9205436" y="3577471"/>
            <a:ext cx="566976" cy="566976"/>
          </a:xfrm>
          <a:prstGeom prst="roundRect">
            <a:avLst>
              <a:gd fmla="val 6001" name="adj"/>
            </a:avLst>
          </a:prstGeom>
          <a:solidFill>
            <a:srgbClr val="2D3133"/>
          </a:solidFill>
          <a:ln cap="flat" cmpd="sng" w="304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7121" y="3683794"/>
            <a:ext cx="283488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793790" y="5603200"/>
            <a:ext cx="13042702" cy="1669852"/>
          </a:xfrm>
          <a:prstGeom prst="rect">
            <a:avLst/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793790" y="5603200"/>
            <a:ext cx="13042702" cy="30480"/>
          </a:xfrm>
          <a:prstGeom prst="roundRect">
            <a:avLst>
              <a:gd fmla="val 111628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"/>
                <a:ea typeface="DM Sans"/>
                <a:cs typeface="DM Sans"/>
                <a:sym typeface="DM Sans"/>
              </a:rPr>
              <a:t>Rappels automatisés</a:t>
            </a:r>
            <a:endParaRPr b="0" i="0" sz="2200" u="none" cap="none" strike="noStrike"/>
          </a:p>
        </p:txBody>
      </p:sp>
      <p:sp>
        <p:nvSpPr>
          <p:cNvPr id="266" name="Google Shape;266;p30"/>
          <p:cNvSpPr/>
          <p:nvPr/>
        </p:nvSpPr>
        <p:spPr>
          <a:xfrm>
            <a:off x="1020604" y="6320433"/>
            <a:ext cx="1224891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node-cron 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pour planifier et exécuter des tâches récurrentes automatiquement (jobs cron) côté serveur, </a:t>
            </a:r>
            <a:r>
              <a:rPr b="1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node-mailer</a:t>
            </a: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pour envoyer des emails, comme des notifications ou des rappels</a:t>
            </a:r>
            <a:endParaRPr b="0" i="0" sz="1750" u="none" cap="none" strike="noStrike"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3188" y="7583975"/>
            <a:ext cx="1887211" cy="6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